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510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4CE44C-CDD2-43E3-8DEF-510E60D11890}" type="datetimeFigureOut">
              <a:rPr lang="it-IT" smtClean="0"/>
              <a:t>15/07/2022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CDF4D-C82F-4861-97CB-5E8282C33C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4727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2834640"/>
            <a:ext cx="58293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120640"/>
            <a:ext cx="48006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6858000" cy="9144000"/>
          </a:xfrm>
          <a:custGeom>
            <a:avLst/>
            <a:gdLst/>
            <a:ahLst/>
            <a:cxnLst/>
            <a:rect l="l" t="t" r="r" b="b"/>
            <a:pathLst>
              <a:path w="6858000" h="9144000">
                <a:moveTo>
                  <a:pt x="0" y="9144000"/>
                </a:moveTo>
                <a:lnTo>
                  <a:pt x="6858000" y="9144000"/>
                </a:lnTo>
                <a:lnTo>
                  <a:pt x="6858000" y="0"/>
                </a:lnTo>
                <a:lnTo>
                  <a:pt x="0" y="0"/>
                </a:lnTo>
                <a:lnTo>
                  <a:pt x="0" y="914400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71462" y="103378"/>
            <a:ext cx="6060909" cy="20027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183474" y="417194"/>
            <a:ext cx="4517033" cy="55892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34518" y="1692401"/>
            <a:ext cx="6263640" cy="1225550"/>
          </a:xfrm>
          <a:custGeom>
            <a:avLst/>
            <a:gdLst/>
            <a:ahLst/>
            <a:cxnLst/>
            <a:rect l="l" t="t" r="r" b="b"/>
            <a:pathLst>
              <a:path w="6263640" h="1225550">
                <a:moveTo>
                  <a:pt x="0" y="612648"/>
                </a:moveTo>
                <a:lnTo>
                  <a:pt x="7863" y="568898"/>
                </a:lnTo>
                <a:lnTo>
                  <a:pt x="31101" y="525978"/>
                </a:lnTo>
                <a:lnTo>
                  <a:pt x="69183" y="483992"/>
                </a:lnTo>
                <a:lnTo>
                  <a:pt x="102555" y="456571"/>
                </a:lnTo>
                <a:lnTo>
                  <a:pt x="142133" y="429641"/>
                </a:lnTo>
                <a:lnTo>
                  <a:pt x="187758" y="403234"/>
                </a:lnTo>
                <a:lnTo>
                  <a:pt x="239274" y="377380"/>
                </a:lnTo>
                <a:lnTo>
                  <a:pt x="296523" y="352110"/>
                </a:lnTo>
                <a:lnTo>
                  <a:pt x="359349" y="327455"/>
                </a:lnTo>
                <a:lnTo>
                  <a:pt x="427594" y="303445"/>
                </a:lnTo>
                <a:lnTo>
                  <a:pt x="501102" y="280111"/>
                </a:lnTo>
                <a:lnTo>
                  <a:pt x="539781" y="268707"/>
                </a:lnTo>
                <a:lnTo>
                  <a:pt x="579716" y="257483"/>
                </a:lnTo>
                <a:lnTo>
                  <a:pt x="620888" y="246444"/>
                </a:lnTo>
                <a:lnTo>
                  <a:pt x="663277" y="235594"/>
                </a:lnTo>
                <a:lnTo>
                  <a:pt x="706865" y="224935"/>
                </a:lnTo>
                <a:lnTo>
                  <a:pt x="751630" y="214472"/>
                </a:lnTo>
                <a:lnTo>
                  <a:pt x="797554" y="204209"/>
                </a:lnTo>
                <a:lnTo>
                  <a:pt x="844617" y="194150"/>
                </a:lnTo>
                <a:lnTo>
                  <a:pt x="892800" y="184298"/>
                </a:lnTo>
                <a:lnTo>
                  <a:pt x="942082" y="174657"/>
                </a:lnTo>
                <a:lnTo>
                  <a:pt x="992444" y="165231"/>
                </a:lnTo>
                <a:lnTo>
                  <a:pt x="1043867" y="156024"/>
                </a:lnTo>
                <a:lnTo>
                  <a:pt x="1096330" y="147040"/>
                </a:lnTo>
                <a:lnTo>
                  <a:pt x="1149814" y="138283"/>
                </a:lnTo>
                <a:lnTo>
                  <a:pt x="1204300" y="129756"/>
                </a:lnTo>
                <a:lnTo>
                  <a:pt x="1259768" y="121464"/>
                </a:lnTo>
                <a:lnTo>
                  <a:pt x="1316199" y="113409"/>
                </a:lnTo>
                <a:lnTo>
                  <a:pt x="1373571" y="105597"/>
                </a:lnTo>
                <a:lnTo>
                  <a:pt x="1431867" y="98030"/>
                </a:lnTo>
                <a:lnTo>
                  <a:pt x="1491066" y="90714"/>
                </a:lnTo>
                <a:lnTo>
                  <a:pt x="1551149" y="83650"/>
                </a:lnTo>
                <a:lnTo>
                  <a:pt x="1612096" y="76844"/>
                </a:lnTo>
                <a:lnTo>
                  <a:pt x="1673888" y="70299"/>
                </a:lnTo>
                <a:lnTo>
                  <a:pt x="1736504" y="64020"/>
                </a:lnTo>
                <a:lnTo>
                  <a:pt x="1799926" y="58009"/>
                </a:lnTo>
                <a:lnTo>
                  <a:pt x="1864133" y="52271"/>
                </a:lnTo>
                <a:lnTo>
                  <a:pt x="1929106" y="46809"/>
                </a:lnTo>
                <a:lnTo>
                  <a:pt x="1994826" y="41628"/>
                </a:lnTo>
                <a:lnTo>
                  <a:pt x="2061272" y="36731"/>
                </a:lnTo>
                <a:lnTo>
                  <a:pt x="2128425" y="32122"/>
                </a:lnTo>
                <a:lnTo>
                  <a:pt x="2196266" y="27805"/>
                </a:lnTo>
                <a:lnTo>
                  <a:pt x="2264774" y="23784"/>
                </a:lnTo>
                <a:lnTo>
                  <a:pt x="2333931" y="20063"/>
                </a:lnTo>
                <a:lnTo>
                  <a:pt x="2403716" y="16645"/>
                </a:lnTo>
                <a:lnTo>
                  <a:pt x="2474110" y="13534"/>
                </a:lnTo>
                <a:lnTo>
                  <a:pt x="2545094" y="10734"/>
                </a:lnTo>
                <a:lnTo>
                  <a:pt x="2616647" y="8250"/>
                </a:lnTo>
                <a:lnTo>
                  <a:pt x="2688750" y="6084"/>
                </a:lnTo>
                <a:lnTo>
                  <a:pt x="2761383" y="4241"/>
                </a:lnTo>
                <a:lnTo>
                  <a:pt x="2834528" y="2724"/>
                </a:lnTo>
                <a:lnTo>
                  <a:pt x="2908163" y="1538"/>
                </a:lnTo>
                <a:lnTo>
                  <a:pt x="2982270" y="686"/>
                </a:lnTo>
                <a:lnTo>
                  <a:pt x="3056829" y="172"/>
                </a:lnTo>
                <a:lnTo>
                  <a:pt x="3131820" y="0"/>
                </a:lnTo>
                <a:lnTo>
                  <a:pt x="3206810" y="172"/>
                </a:lnTo>
                <a:lnTo>
                  <a:pt x="3281369" y="686"/>
                </a:lnTo>
                <a:lnTo>
                  <a:pt x="3355476" y="1538"/>
                </a:lnTo>
                <a:lnTo>
                  <a:pt x="3429111" y="2724"/>
                </a:lnTo>
                <a:lnTo>
                  <a:pt x="3502256" y="4241"/>
                </a:lnTo>
                <a:lnTo>
                  <a:pt x="3574889" y="6084"/>
                </a:lnTo>
                <a:lnTo>
                  <a:pt x="3646992" y="8250"/>
                </a:lnTo>
                <a:lnTo>
                  <a:pt x="3718545" y="10734"/>
                </a:lnTo>
                <a:lnTo>
                  <a:pt x="3789529" y="13534"/>
                </a:lnTo>
                <a:lnTo>
                  <a:pt x="3859923" y="16645"/>
                </a:lnTo>
                <a:lnTo>
                  <a:pt x="3929708" y="20063"/>
                </a:lnTo>
                <a:lnTo>
                  <a:pt x="3998865" y="23784"/>
                </a:lnTo>
                <a:lnTo>
                  <a:pt x="4067373" y="27805"/>
                </a:lnTo>
                <a:lnTo>
                  <a:pt x="4135214" y="32122"/>
                </a:lnTo>
                <a:lnTo>
                  <a:pt x="4202367" y="36731"/>
                </a:lnTo>
                <a:lnTo>
                  <a:pt x="4268813" y="41628"/>
                </a:lnTo>
                <a:lnTo>
                  <a:pt x="4334533" y="46809"/>
                </a:lnTo>
                <a:lnTo>
                  <a:pt x="4399506" y="52271"/>
                </a:lnTo>
                <a:lnTo>
                  <a:pt x="4463713" y="58009"/>
                </a:lnTo>
                <a:lnTo>
                  <a:pt x="4527135" y="64020"/>
                </a:lnTo>
                <a:lnTo>
                  <a:pt x="4589751" y="70299"/>
                </a:lnTo>
                <a:lnTo>
                  <a:pt x="4651543" y="76844"/>
                </a:lnTo>
                <a:lnTo>
                  <a:pt x="4712490" y="83650"/>
                </a:lnTo>
                <a:lnTo>
                  <a:pt x="4772573" y="90714"/>
                </a:lnTo>
                <a:lnTo>
                  <a:pt x="4831772" y="98030"/>
                </a:lnTo>
                <a:lnTo>
                  <a:pt x="4890068" y="105597"/>
                </a:lnTo>
                <a:lnTo>
                  <a:pt x="4947440" y="113409"/>
                </a:lnTo>
                <a:lnTo>
                  <a:pt x="5003871" y="121464"/>
                </a:lnTo>
                <a:lnTo>
                  <a:pt x="5059339" y="129756"/>
                </a:lnTo>
                <a:lnTo>
                  <a:pt x="5113825" y="138283"/>
                </a:lnTo>
                <a:lnTo>
                  <a:pt x="5167309" y="147040"/>
                </a:lnTo>
                <a:lnTo>
                  <a:pt x="5219772" y="156024"/>
                </a:lnTo>
                <a:lnTo>
                  <a:pt x="5271195" y="165231"/>
                </a:lnTo>
                <a:lnTo>
                  <a:pt x="5321557" y="174657"/>
                </a:lnTo>
                <a:lnTo>
                  <a:pt x="5370839" y="184298"/>
                </a:lnTo>
                <a:lnTo>
                  <a:pt x="5419022" y="194150"/>
                </a:lnTo>
                <a:lnTo>
                  <a:pt x="5466085" y="204209"/>
                </a:lnTo>
                <a:lnTo>
                  <a:pt x="5512009" y="214472"/>
                </a:lnTo>
                <a:lnTo>
                  <a:pt x="5556774" y="224935"/>
                </a:lnTo>
                <a:lnTo>
                  <a:pt x="5600362" y="235594"/>
                </a:lnTo>
                <a:lnTo>
                  <a:pt x="5642751" y="246444"/>
                </a:lnTo>
                <a:lnTo>
                  <a:pt x="5683923" y="257483"/>
                </a:lnTo>
                <a:lnTo>
                  <a:pt x="5723858" y="268707"/>
                </a:lnTo>
                <a:lnTo>
                  <a:pt x="5762537" y="280111"/>
                </a:lnTo>
                <a:lnTo>
                  <a:pt x="5799939" y="291691"/>
                </a:lnTo>
                <a:lnTo>
                  <a:pt x="5870835" y="315367"/>
                </a:lnTo>
                <a:lnTo>
                  <a:pt x="5936390" y="339704"/>
                </a:lnTo>
                <a:lnTo>
                  <a:pt x="5996447" y="364671"/>
                </a:lnTo>
                <a:lnTo>
                  <a:pt x="6050850" y="390236"/>
                </a:lnTo>
                <a:lnTo>
                  <a:pt x="6099440" y="416371"/>
                </a:lnTo>
                <a:lnTo>
                  <a:pt x="6142061" y="443043"/>
                </a:lnTo>
                <a:lnTo>
                  <a:pt x="6178555" y="470222"/>
                </a:lnTo>
                <a:lnTo>
                  <a:pt x="6208767" y="497877"/>
                </a:lnTo>
                <a:lnTo>
                  <a:pt x="6241960" y="540186"/>
                </a:lnTo>
                <a:lnTo>
                  <a:pt x="6260131" y="583394"/>
                </a:lnTo>
                <a:lnTo>
                  <a:pt x="6263640" y="612648"/>
                </a:lnTo>
                <a:lnTo>
                  <a:pt x="6262759" y="627316"/>
                </a:lnTo>
                <a:lnTo>
                  <a:pt x="6249712" y="670801"/>
                </a:lnTo>
                <a:lnTo>
                  <a:pt x="6221467" y="713421"/>
                </a:lnTo>
                <a:lnTo>
                  <a:pt x="6194456" y="741303"/>
                </a:lnTo>
                <a:lnTo>
                  <a:pt x="6161084" y="768724"/>
                </a:lnTo>
                <a:lnTo>
                  <a:pt x="6121506" y="795654"/>
                </a:lnTo>
                <a:lnTo>
                  <a:pt x="6075881" y="822061"/>
                </a:lnTo>
                <a:lnTo>
                  <a:pt x="6024365" y="847915"/>
                </a:lnTo>
                <a:lnTo>
                  <a:pt x="5967116" y="873185"/>
                </a:lnTo>
                <a:lnTo>
                  <a:pt x="5904290" y="897840"/>
                </a:lnTo>
                <a:lnTo>
                  <a:pt x="5836045" y="921850"/>
                </a:lnTo>
                <a:lnTo>
                  <a:pt x="5762537" y="945184"/>
                </a:lnTo>
                <a:lnTo>
                  <a:pt x="5723858" y="956588"/>
                </a:lnTo>
                <a:lnTo>
                  <a:pt x="5683923" y="967812"/>
                </a:lnTo>
                <a:lnTo>
                  <a:pt x="5642751" y="978851"/>
                </a:lnTo>
                <a:lnTo>
                  <a:pt x="5600362" y="989701"/>
                </a:lnTo>
                <a:lnTo>
                  <a:pt x="5556774" y="1000360"/>
                </a:lnTo>
                <a:lnTo>
                  <a:pt x="5512009" y="1010823"/>
                </a:lnTo>
                <a:lnTo>
                  <a:pt x="5466085" y="1021086"/>
                </a:lnTo>
                <a:lnTo>
                  <a:pt x="5419022" y="1031145"/>
                </a:lnTo>
                <a:lnTo>
                  <a:pt x="5370839" y="1040997"/>
                </a:lnTo>
                <a:lnTo>
                  <a:pt x="5321557" y="1050638"/>
                </a:lnTo>
                <a:lnTo>
                  <a:pt x="5271195" y="1060064"/>
                </a:lnTo>
                <a:lnTo>
                  <a:pt x="5219772" y="1069271"/>
                </a:lnTo>
                <a:lnTo>
                  <a:pt x="5167309" y="1078255"/>
                </a:lnTo>
                <a:lnTo>
                  <a:pt x="5113825" y="1087012"/>
                </a:lnTo>
                <a:lnTo>
                  <a:pt x="5059339" y="1095539"/>
                </a:lnTo>
                <a:lnTo>
                  <a:pt x="5003871" y="1103831"/>
                </a:lnTo>
                <a:lnTo>
                  <a:pt x="4947440" y="1111886"/>
                </a:lnTo>
                <a:lnTo>
                  <a:pt x="4890068" y="1119698"/>
                </a:lnTo>
                <a:lnTo>
                  <a:pt x="4831772" y="1127265"/>
                </a:lnTo>
                <a:lnTo>
                  <a:pt x="4772573" y="1134581"/>
                </a:lnTo>
                <a:lnTo>
                  <a:pt x="4712490" y="1141645"/>
                </a:lnTo>
                <a:lnTo>
                  <a:pt x="4651543" y="1148451"/>
                </a:lnTo>
                <a:lnTo>
                  <a:pt x="4589751" y="1154996"/>
                </a:lnTo>
                <a:lnTo>
                  <a:pt x="4527135" y="1161275"/>
                </a:lnTo>
                <a:lnTo>
                  <a:pt x="4463713" y="1167286"/>
                </a:lnTo>
                <a:lnTo>
                  <a:pt x="4399506" y="1173024"/>
                </a:lnTo>
                <a:lnTo>
                  <a:pt x="4334533" y="1178486"/>
                </a:lnTo>
                <a:lnTo>
                  <a:pt x="4268813" y="1183667"/>
                </a:lnTo>
                <a:lnTo>
                  <a:pt x="4202367" y="1188564"/>
                </a:lnTo>
                <a:lnTo>
                  <a:pt x="4135214" y="1193173"/>
                </a:lnTo>
                <a:lnTo>
                  <a:pt x="4067373" y="1197490"/>
                </a:lnTo>
                <a:lnTo>
                  <a:pt x="3998865" y="1201511"/>
                </a:lnTo>
                <a:lnTo>
                  <a:pt x="3929708" y="1205232"/>
                </a:lnTo>
                <a:lnTo>
                  <a:pt x="3859923" y="1208650"/>
                </a:lnTo>
                <a:lnTo>
                  <a:pt x="3789529" y="1211761"/>
                </a:lnTo>
                <a:lnTo>
                  <a:pt x="3718545" y="1214561"/>
                </a:lnTo>
                <a:lnTo>
                  <a:pt x="3646992" y="1217045"/>
                </a:lnTo>
                <a:lnTo>
                  <a:pt x="3574889" y="1219211"/>
                </a:lnTo>
                <a:lnTo>
                  <a:pt x="3502256" y="1221054"/>
                </a:lnTo>
                <a:lnTo>
                  <a:pt x="3429111" y="1222571"/>
                </a:lnTo>
                <a:lnTo>
                  <a:pt x="3355476" y="1223757"/>
                </a:lnTo>
                <a:lnTo>
                  <a:pt x="3281369" y="1224609"/>
                </a:lnTo>
                <a:lnTo>
                  <a:pt x="3206810" y="1225123"/>
                </a:lnTo>
                <a:lnTo>
                  <a:pt x="3131820" y="1225296"/>
                </a:lnTo>
                <a:lnTo>
                  <a:pt x="3056829" y="1225123"/>
                </a:lnTo>
                <a:lnTo>
                  <a:pt x="2982270" y="1224609"/>
                </a:lnTo>
                <a:lnTo>
                  <a:pt x="2908163" y="1223757"/>
                </a:lnTo>
                <a:lnTo>
                  <a:pt x="2834528" y="1222571"/>
                </a:lnTo>
                <a:lnTo>
                  <a:pt x="2761383" y="1221054"/>
                </a:lnTo>
                <a:lnTo>
                  <a:pt x="2688750" y="1219211"/>
                </a:lnTo>
                <a:lnTo>
                  <a:pt x="2616647" y="1217045"/>
                </a:lnTo>
                <a:lnTo>
                  <a:pt x="2545094" y="1214561"/>
                </a:lnTo>
                <a:lnTo>
                  <a:pt x="2474110" y="1211761"/>
                </a:lnTo>
                <a:lnTo>
                  <a:pt x="2403716" y="1208650"/>
                </a:lnTo>
                <a:lnTo>
                  <a:pt x="2333931" y="1205232"/>
                </a:lnTo>
                <a:lnTo>
                  <a:pt x="2264774" y="1201511"/>
                </a:lnTo>
                <a:lnTo>
                  <a:pt x="2196266" y="1197490"/>
                </a:lnTo>
                <a:lnTo>
                  <a:pt x="2128425" y="1193173"/>
                </a:lnTo>
                <a:lnTo>
                  <a:pt x="2061272" y="1188564"/>
                </a:lnTo>
                <a:lnTo>
                  <a:pt x="1994826" y="1183667"/>
                </a:lnTo>
                <a:lnTo>
                  <a:pt x="1929106" y="1178486"/>
                </a:lnTo>
                <a:lnTo>
                  <a:pt x="1864133" y="1173024"/>
                </a:lnTo>
                <a:lnTo>
                  <a:pt x="1799926" y="1167286"/>
                </a:lnTo>
                <a:lnTo>
                  <a:pt x="1736504" y="1161275"/>
                </a:lnTo>
                <a:lnTo>
                  <a:pt x="1673888" y="1154996"/>
                </a:lnTo>
                <a:lnTo>
                  <a:pt x="1612096" y="1148451"/>
                </a:lnTo>
                <a:lnTo>
                  <a:pt x="1551149" y="1141645"/>
                </a:lnTo>
                <a:lnTo>
                  <a:pt x="1491066" y="1134581"/>
                </a:lnTo>
                <a:lnTo>
                  <a:pt x="1431867" y="1127265"/>
                </a:lnTo>
                <a:lnTo>
                  <a:pt x="1373571" y="1119698"/>
                </a:lnTo>
                <a:lnTo>
                  <a:pt x="1316199" y="1111886"/>
                </a:lnTo>
                <a:lnTo>
                  <a:pt x="1259768" y="1103831"/>
                </a:lnTo>
                <a:lnTo>
                  <a:pt x="1204300" y="1095539"/>
                </a:lnTo>
                <a:lnTo>
                  <a:pt x="1149814" y="1087012"/>
                </a:lnTo>
                <a:lnTo>
                  <a:pt x="1096330" y="1078255"/>
                </a:lnTo>
                <a:lnTo>
                  <a:pt x="1043867" y="1069271"/>
                </a:lnTo>
                <a:lnTo>
                  <a:pt x="992444" y="1060064"/>
                </a:lnTo>
                <a:lnTo>
                  <a:pt x="942082" y="1050638"/>
                </a:lnTo>
                <a:lnTo>
                  <a:pt x="892800" y="1040997"/>
                </a:lnTo>
                <a:lnTo>
                  <a:pt x="844617" y="1031145"/>
                </a:lnTo>
                <a:lnTo>
                  <a:pt x="797554" y="1021086"/>
                </a:lnTo>
                <a:lnTo>
                  <a:pt x="751630" y="1010823"/>
                </a:lnTo>
                <a:lnTo>
                  <a:pt x="706865" y="1000360"/>
                </a:lnTo>
                <a:lnTo>
                  <a:pt x="663277" y="989701"/>
                </a:lnTo>
                <a:lnTo>
                  <a:pt x="620888" y="978851"/>
                </a:lnTo>
                <a:lnTo>
                  <a:pt x="579716" y="967812"/>
                </a:lnTo>
                <a:lnTo>
                  <a:pt x="539781" y="956588"/>
                </a:lnTo>
                <a:lnTo>
                  <a:pt x="501102" y="945184"/>
                </a:lnTo>
                <a:lnTo>
                  <a:pt x="463700" y="933604"/>
                </a:lnTo>
                <a:lnTo>
                  <a:pt x="392804" y="909928"/>
                </a:lnTo>
                <a:lnTo>
                  <a:pt x="327249" y="885591"/>
                </a:lnTo>
                <a:lnTo>
                  <a:pt x="267192" y="860624"/>
                </a:lnTo>
                <a:lnTo>
                  <a:pt x="212789" y="835059"/>
                </a:lnTo>
                <a:lnTo>
                  <a:pt x="164199" y="808924"/>
                </a:lnTo>
                <a:lnTo>
                  <a:pt x="121578" y="782252"/>
                </a:lnTo>
                <a:lnTo>
                  <a:pt x="85084" y="755073"/>
                </a:lnTo>
                <a:lnTo>
                  <a:pt x="54872" y="727418"/>
                </a:lnTo>
                <a:lnTo>
                  <a:pt x="21679" y="685109"/>
                </a:lnTo>
                <a:lnTo>
                  <a:pt x="3508" y="641901"/>
                </a:lnTo>
                <a:lnTo>
                  <a:pt x="0" y="612648"/>
                </a:lnTo>
                <a:close/>
              </a:path>
            </a:pathLst>
          </a:custGeom>
          <a:ln w="25908">
            <a:solidFill>
              <a:srgbClr val="FFFF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799844" y="1927860"/>
            <a:ext cx="3478529" cy="23545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775509" y="1903602"/>
            <a:ext cx="3478988" cy="23431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928116" y="2292083"/>
            <a:ext cx="5311902" cy="29338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903477" y="2268601"/>
            <a:ext cx="5311394" cy="29184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65760"/>
            <a:ext cx="6172200" cy="1463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103120"/>
            <a:ext cx="617220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8503920"/>
            <a:ext cx="219456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://www.unina.it/" TargetMode="External"/><Relationship Id="rId7" Type="http://schemas.openxmlformats.org/officeDocument/2006/relationships/image" Target="../media/image10.jpg"/><Relationship Id="rId2" Type="http://schemas.openxmlformats.org/officeDocument/2006/relationships/hyperlink" Target="mailto:mariapia.mollica@unina.it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jp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4563" y="7552690"/>
            <a:ext cx="6503670" cy="15209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2895" marR="359410" indent="8255" algn="ctr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0000CC"/>
                </a:solidFill>
                <a:latin typeface="Times New Roman"/>
                <a:cs typeface="Times New Roman"/>
              </a:rPr>
              <a:t>IL </a:t>
            </a:r>
            <a:r>
              <a:rPr sz="1400" b="1" spc="-5" dirty="0">
                <a:solidFill>
                  <a:srgbClr val="0000CC"/>
                </a:solidFill>
                <a:latin typeface="Times New Roman"/>
                <a:cs typeface="Times New Roman"/>
              </a:rPr>
              <a:t>CORSO ASSICURA </a:t>
            </a:r>
            <a:r>
              <a:rPr sz="1400" b="1" spc="-15" dirty="0">
                <a:solidFill>
                  <a:srgbClr val="0000CC"/>
                </a:solidFill>
                <a:latin typeface="Times New Roman"/>
                <a:cs typeface="Times New Roman"/>
              </a:rPr>
              <a:t>L’ASSEGNAZIONE </a:t>
            </a:r>
            <a:r>
              <a:rPr sz="1400" b="1" spc="-5" dirty="0">
                <a:solidFill>
                  <a:srgbClr val="0000CC"/>
                </a:solidFill>
                <a:latin typeface="Times New Roman"/>
                <a:cs typeface="Times New Roman"/>
              </a:rPr>
              <a:t>DI PUNTI </a:t>
            </a:r>
            <a:r>
              <a:rPr sz="1400" b="1" dirty="0">
                <a:solidFill>
                  <a:srgbClr val="0000CC"/>
                </a:solidFill>
                <a:latin typeface="Times New Roman"/>
                <a:cs typeface="Times New Roman"/>
              </a:rPr>
              <a:t>NELLA  </a:t>
            </a:r>
            <a:r>
              <a:rPr sz="1400" b="1" u="heavy" spc="-15" dirty="0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Times New Roman"/>
                <a:cs typeface="Times New Roman"/>
              </a:rPr>
              <a:t>GRADUATORIA </a:t>
            </a:r>
            <a:r>
              <a:rPr sz="1400" b="1" u="heavy" spc="-5" dirty="0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Times New Roman"/>
                <a:cs typeface="Times New Roman"/>
              </a:rPr>
              <a:t>PERMANENTE</a:t>
            </a:r>
            <a:r>
              <a:rPr sz="1400" b="1" spc="-5" dirty="0">
                <a:solidFill>
                  <a:srgbClr val="0000CC"/>
                </a:solidFill>
                <a:latin typeface="Times New Roman"/>
                <a:cs typeface="Times New Roman"/>
              </a:rPr>
              <a:t>, AI </a:t>
            </a:r>
            <a:r>
              <a:rPr sz="1400" b="1" dirty="0">
                <a:solidFill>
                  <a:srgbClr val="0000CC"/>
                </a:solidFill>
                <a:latin typeface="Times New Roman"/>
                <a:cs typeface="Times New Roman"/>
              </a:rPr>
              <a:t>SENSI DELLA LEGGE 43/05</a:t>
            </a:r>
            <a:r>
              <a:rPr sz="1400" b="1" spc="-245" dirty="0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sz="1400" b="1" spc="-45" dirty="0">
                <a:solidFill>
                  <a:srgbClr val="0000CC"/>
                </a:solidFill>
                <a:latin typeface="Times New Roman"/>
                <a:cs typeface="Times New Roman"/>
              </a:rPr>
              <a:t>ART. </a:t>
            </a:r>
            <a:r>
              <a:rPr sz="1400" b="1" dirty="0">
                <a:solidFill>
                  <a:srgbClr val="0000CC"/>
                </a:solidFill>
                <a:latin typeface="Times New Roman"/>
                <a:cs typeface="Times New Roman"/>
              </a:rPr>
              <a:t>1  </a:t>
            </a:r>
            <a:r>
              <a:rPr sz="1400" b="1" spc="-5" dirty="0">
                <a:solidFill>
                  <a:srgbClr val="0000CC"/>
                </a:solidFill>
                <a:latin typeface="Times New Roman"/>
                <a:cs typeface="Times New Roman"/>
              </a:rPr>
              <a:t>NOVIES, COME RIBADITO DAL </a:t>
            </a:r>
            <a:r>
              <a:rPr sz="1400" b="1" spc="-25" dirty="0">
                <a:solidFill>
                  <a:srgbClr val="0000CC"/>
                </a:solidFill>
                <a:latin typeface="Times New Roman"/>
                <a:cs typeface="Times New Roman"/>
              </a:rPr>
              <a:t>PARERE </a:t>
            </a:r>
            <a:r>
              <a:rPr sz="1400" b="1" spc="-5" dirty="0">
                <a:solidFill>
                  <a:srgbClr val="0000CC"/>
                </a:solidFill>
                <a:latin typeface="Times New Roman"/>
                <a:cs typeface="Times New Roman"/>
              </a:rPr>
              <a:t>DEL CUN</a:t>
            </a:r>
            <a:r>
              <a:rPr sz="1400" b="1" spc="-60" dirty="0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rgbClr val="0000CC"/>
                </a:solidFill>
                <a:latin typeface="Times New Roman"/>
                <a:cs typeface="Times New Roman"/>
              </a:rPr>
              <a:t>25/05/2005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00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200" b="1" spc="-10" dirty="0">
                <a:solidFill>
                  <a:srgbClr val="336699"/>
                </a:solidFill>
                <a:latin typeface="Times New Roman"/>
                <a:cs typeface="Times New Roman"/>
              </a:rPr>
              <a:t>Per </a:t>
            </a:r>
            <a:r>
              <a:rPr sz="1200" b="1" spc="-5" dirty="0">
                <a:solidFill>
                  <a:srgbClr val="336699"/>
                </a:solidFill>
                <a:latin typeface="Times New Roman"/>
                <a:cs typeface="Times New Roman"/>
              </a:rPr>
              <a:t>ulteriori </a:t>
            </a:r>
            <a:r>
              <a:rPr sz="1200" b="1" spc="-5" dirty="0" err="1">
                <a:solidFill>
                  <a:srgbClr val="336699"/>
                </a:solidFill>
                <a:latin typeface="Times New Roman"/>
                <a:cs typeface="Times New Roman"/>
              </a:rPr>
              <a:t>informazioni</a:t>
            </a:r>
            <a:r>
              <a:rPr sz="1200" b="1" spc="-5" dirty="0">
                <a:solidFill>
                  <a:srgbClr val="336699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 err="1">
                <a:solidFill>
                  <a:srgbClr val="336699"/>
                </a:solidFill>
                <a:latin typeface="Times New Roman"/>
                <a:cs typeface="Times New Roman"/>
              </a:rPr>
              <a:t>rivolg</a:t>
            </a:r>
            <a:r>
              <a:rPr lang="it-IT" sz="1200" b="1" spc="-5" dirty="0">
                <a:solidFill>
                  <a:srgbClr val="336699"/>
                </a:solidFill>
                <a:latin typeface="Times New Roman"/>
                <a:cs typeface="Times New Roman"/>
              </a:rPr>
              <a:t>ersi</a:t>
            </a:r>
            <a:r>
              <a:rPr sz="1200" b="1" spc="-5" dirty="0">
                <a:solidFill>
                  <a:srgbClr val="336699"/>
                </a:solidFill>
                <a:latin typeface="Times New Roman"/>
                <a:cs typeface="Times New Roman"/>
              </a:rPr>
              <a:t> </a:t>
            </a:r>
            <a:r>
              <a:rPr lang="it-IT" sz="1200" b="1" spc="-5" dirty="0">
                <a:solidFill>
                  <a:srgbClr val="336699"/>
                </a:solidFill>
                <a:latin typeface="Times New Roman"/>
                <a:cs typeface="Times New Roman"/>
              </a:rPr>
              <a:t>al Direttore del corso </a:t>
            </a:r>
            <a:r>
              <a:rPr lang="it-IT" sz="1200" b="1" u="sng" spc="-5" dirty="0">
                <a:solidFill>
                  <a:srgbClr val="336699"/>
                </a:solidFill>
                <a:latin typeface="Times New Roman"/>
                <a:cs typeface="Times New Roman"/>
              </a:rPr>
              <a:t>Prof.ssa Maria Pina Mollica</a:t>
            </a:r>
            <a:r>
              <a:rPr lang="it-IT" sz="1200" b="1" spc="-5" dirty="0">
                <a:solidFill>
                  <a:srgbClr val="336699"/>
                </a:solidFill>
                <a:latin typeface="Times New Roman"/>
                <a:cs typeface="Times New Roman"/>
              </a:rPr>
              <a:t> tel.: 081-2535086 - 081679990 – </a:t>
            </a:r>
            <a:r>
              <a:rPr sz="1200" b="1" spc="-5" dirty="0">
                <a:solidFill>
                  <a:srgbClr val="336699"/>
                </a:solidFill>
                <a:latin typeface="Times New Roman"/>
                <a:cs typeface="Times New Roman"/>
              </a:rPr>
              <a:t>Cell</a:t>
            </a:r>
            <a:r>
              <a:rPr lang="it-IT" sz="1200" b="1" spc="-5" dirty="0">
                <a:solidFill>
                  <a:srgbClr val="336699"/>
                </a:solidFill>
                <a:latin typeface="Times New Roman"/>
                <a:cs typeface="Times New Roman"/>
              </a:rPr>
              <a:t>:</a:t>
            </a:r>
            <a:r>
              <a:rPr sz="1200" b="1" spc="60" dirty="0">
                <a:solidFill>
                  <a:srgbClr val="336699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336699"/>
                </a:solidFill>
                <a:latin typeface="Times New Roman"/>
                <a:cs typeface="Times New Roman"/>
              </a:rPr>
              <a:t>3805986113</a:t>
            </a:r>
            <a:r>
              <a:rPr lang="it-IT" sz="1200" b="1" spc="-10" dirty="0">
                <a:solidFill>
                  <a:srgbClr val="336699"/>
                </a:solidFill>
                <a:latin typeface="Times New Roman"/>
                <a:cs typeface="Times New Roman"/>
              </a:rPr>
              <a:t> - </a:t>
            </a:r>
            <a:r>
              <a:rPr sz="1200" b="1" spc="-5" dirty="0">
                <a:solidFill>
                  <a:srgbClr val="336699"/>
                </a:solidFill>
                <a:latin typeface="Times New Roman"/>
                <a:cs typeface="Times New Roman"/>
              </a:rPr>
              <a:t>e-mail: </a:t>
            </a:r>
            <a:r>
              <a:rPr sz="1200" b="1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imes New Roman"/>
                <a:cs typeface="Times New Roman"/>
                <a:hlinkClick r:id="rId2"/>
              </a:rPr>
              <a:t>mariapia.mollica@unina.it</a:t>
            </a:r>
            <a:r>
              <a:rPr sz="1200" b="1" spc="-5" dirty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 </a:t>
            </a:r>
            <a:r>
              <a:rPr sz="1200" b="1" spc="-10" dirty="0">
                <a:solidFill>
                  <a:srgbClr val="336699"/>
                </a:solidFill>
                <a:latin typeface="Times New Roman"/>
                <a:cs typeface="Times New Roman"/>
              </a:rPr>
              <a:t>oppure </a:t>
            </a:r>
            <a:r>
              <a:rPr sz="1200" b="1" spc="-5" dirty="0">
                <a:solidFill>
                  <a:srgbClr val="336699"/>
                </a:solidFill>
                <a:latin typeface="Times New Roman"/>
                <a:cs typeface="Times New Roman"/>
              </a:rPr>
              <a:t>consultare </a:t>
            </a:r>
            <a:r>
              <a:rPr sz="1200" b="1" dirty="0">
                <a:solidFill>
                  <a:srgbClr val="336699"/>
                </a:solidFill>
                <a:latin typeface="Times New Roman"/>
                <a:cs typeface="Times New Roman"/>
              </a:rPr>
              <a:t>il sito </a:t>
            </a:r>
            <a:r>
              <a:rPr sz="1200" b="1" spc="-5" dirty="0">
                <a:solidFill>
                  <a:srgbClr val="336699"/>
                </a:solidFill>
                <a:latin typeface="Times New Roman"/>
                <a:cs typeface="Times New Roman"/>
              </a:rPr>
              <a:t>web:</a:t>
            </a:r>
            <a:r>
              <a:rPr sz="1200" b="1" spc="204" dirty="0">
                <a:solidFill>
                  <a:srgbClr val="336699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336699"/>
                </a:solidFill>
                <a:latin typeface="Times New Roman"/>
                <a:cs typeface="Times New Roman"/>
                <a:hlinkClick r:id="rId3"/>
              </a:rPr>
              <a:t>www.unina.it</a:t>
            </a:r>
            <a:r>
              <a:rPr lang="it-IT" sz="1200" b="1" spc="-10" dirty="0">
                <a:solidFill>
                  <a:srgbClr val="336699"/>
                </a:solidFill>
                <a:latin typeface="Times New Roman"/>
                <a:cs typeface="Times New Roman"/>
              </a:rPr>
              <a:t>, il corso si svolgerà presso i laboratori di via </a:t>
            </a:r>
            <a:r>
              <a:rPr lang="it-IT" sz="1200" b="1" spc="-10" dirty="0" err="1">
                <a:solidFill>
                  <a:srgbClr val="336699"/>
                </a:solidFill>
                <a:latin typeface="Times New Roman"/>
                <a:cs typeface="Times New Roman"/>
              </a:rPr>
              <a:t>Mezzocannone</a:t>
            </a:r>
            <a:r>
              <a:rPr lang="it-IT" sz="1200" b="1" spc="-10" dirty="0">
                <a:solidFill>
                  <a:srgbClr val="336699"/>
                </a:solidFill>
                <a:latin typeface="Times New Roman"/>
                <a:cs typeface="Times New Roman"/>
              </a:rPr>
              <a:t> 8.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9737" y="7309866"/>
            <a:ext cx="6408420" cy="1079500"/>
          </a:xfrm>
          <a:custGeom>
            <a:avLst/>
            <a:gdLst/>
            <a:ahLst/>
            <a:cxnLst/>
            <a:rect l="l" t="t" r="r" b="b"/>
            <a:pathLst>
              <a:path w="6408420" h="1079500">
                <a:moveTo>
                  <a:pt x="0" y="202310"/>
                </a:moveTo>
                <a:lnTo>
                  <a:pt x="5298" y="176075"/>
                </a:lnTo>
                <a:lnTo>
                  <a:pt x="19750" y="154638"/>
                </a:lnTo>
                <a:lnTo>
                  <a:pt x="41185" y="140178"/>
                </a:lnTo>
                <a:lnTo>
                  <a:pt x="67437" y="134873"/>
                </a:lnTo>
                <a:lnTo>
                  <a:pt x="6273546" y="134873"/>
                </a:lnTo>
                <a:lnTo>
                  <a:pt x="6273546" y="67436"/>
                </a:lnTo>
                <a:lnTo>
                  <a:pt x="6278850" y="41201"/>
                </a:lnTo>
                <a:lnTo>
                  <a:pt x="6293310" y="19764"/>
                </a:lnTo>
                <a:lnTo>
                  <a:pt x="6314747" y="5304"/>
                </a:lnTo>
                <a:lnTo>
                  <a:pt x="6340983" y="0"/>
                </a:lnTo>
                <a:lnTo>
                  <a:pt x="6367218" y="5304"/>
                </a:lnTo>
                <a:lnTo>
                  <a:pt x="6388655" y="19764"/>
                </a:lnTo>
                <a:lnTo>
                  <a:pt x="6403115" y="41201"/>
                </a:lnTo>
                <a:lnTo>
                  <a:pt x="6408420" y="67436"/>
                </a:lnTo>
                <a:lnTo>
                  <a:pt x="6408420" y="876680"/>
                </a:lnTo>
                <a:lnTo>
                  <a:pt x="6403115" y="902932"/>
                </a:lnTo>
                <a:lnTo>
                  <a:pt x="6388655" y="924367"/>
                </a:lnTo>
                <a:lnTo>
                  <a:pt x="6367218" y="938819"/>
                </a:lnTo>
                <a:lnTo>
                  <a:pt x="6340983" y="944117"/>
                </a:lnTo>
                <a:lnTo>
                  <a:pt x="134874" y="944117"/>
                </a:lnTo>
                <a:lnTo>
                  <a:pt x="134874" y="1011554"/>
                </a:lnTo>
                <a:lnTo>
                  <a:pt x="129575" y="1037806"/>
                </a:lnTo>
                <a:lnTo>
                  <a:pt x="115123" y="1059241"/>
                </a:lnTo>
                <a:lnTo>
                  <a:pt x="93688" y="1073693"/>
                </a:lnTo>
                <a:lnTo>
                  <a:pt x="67437" y="1078991"/>
                </a:lnTo>
                <a:lnTo>
                  <a:pt x="41192" y="1073693"/>
                </a:lnTo>
                <a:lnTo>
                  <a:pt x="19761" y="1059241"/>
                </a:lnTo>
                <a:lnTo>
                  <a:pt x="5311" y="1037806"/>
                </a:lnTo>
                <a:lnTo>
                  <a:pt x="12" y="1011554"/>
                </a:lnTo>
                <a:lnTo>
                  <a:pt x="0" y="202310"/>
                </a:lnTo>
                <a:close/>
              </a:path>
            </a:pathLst>
          </a:custGeom>
          <a:ln w="28956">
            <a:solidFill>
              <a:srgbClr val="FFFF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48805" y="7362825"/>
            <a:ext cx="163829" cy="963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5260" y="7463917"/>
            <a:ext cx="163830" cy="13017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24611" y="7512177"/>
            <a:ext cx="0" cy="742315"/>
          </a:xfrm>
          <a:custGeom>
            <a:avLst/>
            <a:gdLst/>
            <a:ahLst/>
            <a:cxnLst/>
            <a:rect l="l" t="t" r="r" b="b"/>
            <a:pathLst>
              <a:path h="742315">
                <a:moveTo>
                  <a:pt x="0" y="0"/>
                </a:moveTo>
                <a:lnTo>
                  <a:pt x="0" y="741807"/>
                </a:lnTo>
              </a:path>
            </a:pathLst>
          </a:custGeom>
          <a:ln w="28956">
            <a:solidFill>
              <a:srgbClr val="FFFF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8976" y="4500371"/>
            <a:ext cx="3177540" cy="280873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00783" y="4788408"/>
            <a:ext cx="360045" cy="215265"/>
          </a:xfrm>
          <a:custGeom>
            <a:avLst/>
            <a:gdLst/>
            <a:ahLst/>
            <a:cxnLst/>
            <a:rect l="l" t="t" r="r" b="b"/>
            <a:pathLst>
              <a:path w="360044" h="215264">
                <a:moveTo>
                  <a:pt x="0" y="214884"/>
                </a:moveTo>
                <a:lnTo>
                  <a:pt x="359663" y="214884"/>
                </a:lnTo>
                <a:lnTo>
                  <a:pt x="359663" y="0"/>
                </a:lnTo>
                <a:lnTo>
                  <a:pt x="0" y="0"/>
                </a:lnTo>
                <a:lnTo>
                  <a:pt x="0" y="2148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700783" y="4788408"/>
            <a:ext cx="360045" cy="215265"/>
          </a:xfrm>
          <a:custGeom>
            <a:avLst/>
            <a:gdLst/>
            <a:ahLst/>
            <a:cxnLst/>
            <a:rect l="l" t="t" r="r" b="b"/>
            <a:pathLst>
              <a:path w="360044" h="215264">
                <a:moveTo>
                  <a:pt x="0" y="214884"/>
                </a:moveTo>
                <a:lnTo>
                  <a:pt x="359663" y="214884"/>
                </a:lnTo>
                <a:lnTo>
                  <a:pt x="359663" y="0"/>
                </a:lnTo>
                <a:lnTo>
                  <a:pt x="0" y="0"/>
                </a:lnTo>
                <a:lnTo>
                  <a:pt x="0" y="214884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60448" y="4572000"/>
            <a:ext cx="71755" cy="144780"/>
          </a:xfrm>
          <a:custGeom>
            <a:avLst/>
            <a:gdLst/>
            <a:ahLst/>
            <a:cxnLst/>
            <a:rect l="l" t="t" r="r" b="b"/>
            <a:pathLst>
              <a:path w="71755" h="144779">
                <a:moveTo>
                  <a:pt x="0" y="144779"/>
                </a:moveTo>
                <a:lnTo>
                  <a:pt x="71627" y="144779"/>
                </a:lnTo>
                <a:lnTo>
                  <a:pt x="71627" y="0"/>
                </a:lnTo>
                <a:lnTo>
                  <a:pt x="0" y="0"/>
                </a:lnTo>
                <a:lnTo>
                  <a:pt x="0" y="1447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060448" y="4572000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80" h="144779">
                <a:moveTo>
                  <a:pt x="0" y="144779"/>
                </a:moveTo>
                <a:lnTo>
                  <a:pt x="144780" y="144779"/>
                </a:lnTo>
                <a:lnTo>
                  <a:pt x="144780" y="0"/>
                </a:lnTo>
                <a:lnTo>
                  <a:pt x="0" y="0"/>
                </a:lnTo>
                <a:lnTo>
                  <a:pt x="0" y="144779"/>
                </a:lnTo>
                <a:close/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132076" y="4556759"/>
            <a:ext cx="1224280" cy="287020"/>
          </a:xfrm>
          <a:custGeom>
            <a:avLst/>
            <a:gdLst/>
            <a:ahLst/>
            <a:cxnLst/>
            <a:rect l="l" t="t" r="r" b="b"/>
            <a:pathLst>
              <a:path w="1224279" h="287020">
                <a:moveTo>
                  <a:pt x="0" y="286512"/>
                </a:moveTo>
                <a:lnTo>
                  <a:pt x="1223772" y="286512"/>
                </a:lnTo>
                <a:lnTo>
                  <a:pt x="1223772" y="0"/>
                </a:lnTo>
                <a:lnTo>
                  <a:pt x="0" y="0"/>
                </a:lnTo>
                <a:lnTo>
                  <a:pt x="0" y="2865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132076" y="4556759"/>
            <a:ext cx="1224280" cy="287020"/>
          </a:xfrm>
          <a:custGeom>
            <a:avLst/>
            <a:gdLst/>
            <a:ahLst/>
            <a:cxnLst/>
            <a:rect l="l" t="t" r="r" b="b"/>
            <a:pathLst>
              <a:path w="1224279" h="287020">
                <a:moveTo>
                  <a:pt x="0" y="286512"/>
                </a:moveTo>
                <a:lnTo>
                  <a:pt x="1223772" y="286512"/>
                </a:lnTo>
                <a:lnTo>
                  <a:pt x="1223772" y="0"/>
                </a:lnTo>
                <a:lnTo>
                  <a:pt x="0" y="0"/>
                </a:lnTo>
                <a:lnTo>
                  <a:pt x="0" y="286512"/>
                </a:lnTo>
                <a:close/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48483" y="5867400"/>
            <a:ext cx="935990" cy="1442085"/>
          </a:xfrm>
          <a:custGeom>
            <a:avLst/>
            <a:gdLst/>
            <a:ahLst/>
            <a:cxnLst/>
            <a:rect l="l" t="t" r="r" b="b"/>
            <a:pathLst>
              <a:path w="935989" h="1442084">
                <a:moveTo>
                  <a:pt x="0" y="1441704"/>
                </a:moveTo>
                <a:lnTo>
                  <a:pt x="935736" y="1441704"/>
                </a:lnTo>
                <a:lnTo>
                  <a:pt x="935736" y="0"/>
                </a:lnTo>
                <a:lnTo>
                  <a:pt x="0" y="0"/>
                </a:lnTo>
                <a:lnTo>
                  <a:pt x="0" y="14417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348483" y="5867400"/>
            <a:ext cx="935990" cy="1442085"/>
          </a:xfrm>
          <a:custGeom>
            <a:avLst/>
            <a:gdLst/>
            <a:ahLst/>
            <a:cxnLst/>
            <a:rect l="l" t="t" r="r" b="b"/>
            <a:pathLst>
              <a:path w="935989" h="1442084">
                <a:moveTo>
                  <a:pt x="0" y="1441704"/>
                </a:moveTo>
                <a:lnTo>
                  <a:pt x="935736" y="1441704"/>
                </a:lnTo>
                <a:lnTo>
                  <a:pt x="935736" y="0"/>
                </a:lnTo>
                <a:lnTo>
                  <a:pt x="0" y="0"/>
                </a:lnTo>
                <a:lnTo>
                  <a:pt x="0" y="1441704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988820" y="4716779"/>
            <a:ext cx="216535" cy="143510"/>
          </a:xfrm>
          <a:custGeom>
            <a:avLst/>
            <a:gdLst/>
            <a:ahLst/>
            <a:cxnLst/>
            <a:rect l="l" t="t" r="r" b="b"/>
            <a:pathLst>
              <a:path w="216535" h="143510">
                <a:moveTo>
                  <a:pt x="0" y="143255"/>
                </a:moveTo>
                <a:lnTo>
                  <a:pt x="216407" y="143255"/>
                </a:lnTo>
                <a:lnTo>
                  <a:pt x="216407" y="0"/>
                </a:lnTo>
                <a:lnTo>
                  <a:pt x="0" y="0"/>
                </a:lnTo>
                <a:lnTo>
                  <a:pt x="0" y="1432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988820" y="4716779"/>
            <a:ext cx="216535" cy="143510"/>
          </a:xfrm>
          <a:custGeom>
            <a:avLst/>
            <a:gdLst/>
            <a:ahLst/>
            <a:cxnLst/>
            <a:rect l="l" t="t" r="r" b="b"/>
            <a:pathLst>
              <a:path w="216535" h="143510">
                <a:moveTo>
                  <a:pt x="0" y="143255"/>
                </a:moveTo>
                <a:lnTo>
                  <a:pt x="216407" y="143255"/>
                </a:lnTo>
                <a:lnTo>
                  <a:pt x="216407" y="0"/>
                </a:lnTo>
                <a:lnTo>
                  <a:pt x="0" y="0"/>
                </a:lnTo>
                <a:lnTo>
                  <a:pt x="0" y="143255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60604" y="539495"/>
            <a:ext cx="792480" cy="7924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40258" y="3068021"/>
            <a:ext cx="6320155" cy="28232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3200">
              <a:lnSpc>
                <a:spcPts val="2220"/>
              </a:lnSpc>
              <a:spcBef>
                <a:spcPts val="95"/>
              </a:spcBef>
            </a:pPr>
            <a:r>
              <a:rPr sz="1900" b="1" i="1" spc="-45" dirty="0">
                <a:solidFill>
                  <a:srgbClr val="336699"/>
                </a:solidFill>
                <a:latin typeface="Comic Sans MS"/>
                <a:cs typeface="Comic Sans MS"/>
              </a:rPr>
              <a:t>Il </a:t>
            </a:r>
            <a:r>
              <a:rPr sz="1900" b="1" i="1" spc="-55" dirty="0">
                <a:solidFill>
                  <a:srgbClr val="336699"/>
                </a:solidFill>
                <a:latin typeface="Comic Sans MS"/>
                <a:cs typeface="Comic Sans MS"/>
              </a:rPr>
              <a:t>corso </a:t>
            </a:r>
            <a:r>
              <a:rPr sz="1900" b="1" i="1" spc="-40" dirty="0">
                <a:solidFill>
                  <a:srgbClr val="336699"/>
                </a:solidFill>
                <a:latin typeface="Comic Sans MS"/>
                <a:cs typeface="Comic Sans MS"/>
              </a:rPr>
              <a:t>si </a:t>
            </a:r>
            <a:r>
              <a:rPr sz="1900" b="1" i="1" spc="-55" dirty="0">
                <a:solidFill>
                  <a:srgbClr val="336699"/>
                </a:solidFill>
                <a:latin typeface="Comic Sans MS"/>
                <a:cs typeface="Comic Sans MS"/>
              </a:rPr>
              <a:t>propone </a:t>
            </a:r>
            <a:r>
              <a:rPr sz="1900" b="1" i="1" spc="-50" dirty="0">
                <a:solidFill>
                  <a:srgbClr val="336699"/>
                </a:solidFill>
                <a:latin typeface="Comic Sans MS"/>
                <a:cs typeface="Comic Sans MS"/>
              </a:rPr>
              <a:t>di </a:t>
            </a:r>
            <a:r>
              <a:rPr sz="1900" b="1" i="1" spc="-55" dirty="0">
                <a:solidFill>
                  <a:srgbClr val="336699"/>
                </a:solidFill>
                <a:latin typeface="Comic Sans MS"/>
                <a:cs typeface="Comic Sans MS"/>
              </a:rPr>
              <a:t>fornire specifiche</a:t>
            </a:r>
            <a:r>
              <a:rPr sz="1900" b="1" i="1" spc="-25" dirty="0">
                <a:solidFill>
                  <a:srgbClr val="336699"/>
                </a:solidFill>
                <a:latin typeface="Comic Sans MS"/>
                <a:cs typeface="Comic Sans MS"/>
              </a:rPr>
              <a:t> </a:t>
            </a:r>
            <a:r>
              <a:rPr sz="1900" b="1" i="1" spc="-60" dirty="0">
                <a:solidFill>
                  <a:srgbClr val="336699"/>
                </a:solidFill>
                <a:latin typeface="Comic Sans MS"/>
                <a:cs typeface="Comic Sans MS"/>
              </a:rPr>
              <a:t>competenze</a:t>
            </a:r>
            <a:endParaRPr sz="1900" dirty="0">
              <a:latin typeface="Comic Sans MS"/>
              <a:cs typeface="Comic Sans MS"/>
            </a:endParaRPr>
          </a:p>
          <a:p>
            <a:pPr marL="12700" marR="109855" indent="210185">
              <a:lnSpc>
                <a:spcPts val="2160"/>
              </a:lnSpc>
              <a:spcBef>
                <a:spcPts val="115"/>
              </a:spcBef>
            </a:pPr>
            <a:r>
              <a:rPr sz="1900" b="1" i="1" spc="-55" dirty="0">
                <a:solidFill>
                  <a:srgbClr val="336699"/>
                </a:solidFill>
                <a:latin typeface="Comic Sans MS"/>
                <a:cs typeface="Comic Sans MS"/>
              </a:rPr>
              <a:t>teoriche </a:t>
            </a:r>
            <a:r>
              <a:rPr sz="1900" b="1" i="1" spc="-60" dirty="0">
                <a:solidFill>
                  <a:srgbClr val="336699"/>
                </a:solidFill>
                <a:latin typeface="Comic Sans MS"/>
                <a:cs typeface="Comic Sans MS"/>
              </a:rPr>
              <a:t>e </a:t>
            </a:r>
            <a:r>
              <a:rPr sz="1900" b="1" i="1" spc="-55" dirty="0">
                <a:solidFill>
                  <a:srgbClr val="336699"/>
                </a:solidFill>
                <a:latin typeface="Comic Sans MS"/>
                <a:cs typeface="Comic Sans MS"/>
              </a:rPr>
              <a:t>pratiche </a:t>
            </a:r>
            <a:r>
              <a:rPr sz="1900" b="1" i="1" spc="-50" dirty="0">
                <a:solidFill>
                  <a:srgbClr val="336699"/>
                </a:solidFill>
                <a:latin typeface="Comic Sans MS"/>
                <a:cs typeface="Comic Sans MS"/>
              </a:rPr>
              <a:t>nel </a:t>
            </a:r>
            <a:r>
              <a:rPr sz="1900" b="1" i="1" spc="-60" dirty="0">
                <a:solidFill>
                  <a:srgbClr val="336699"/>
                </a:solidFill>
                <a:latin typeface="Comic Sans MS"/>
                <a:cs typeface="Comic Sans MS"/>
              </a:rPr>
              <a:t>campo </a:t>
            </a:r>
            <a:r>
              <a:rPr sz="1900" b="1" i="1" spc="-50" dirty="0">
                <a:solidFill>
                  <a:srgbClr val="336699"/>
                </a:solidFill>
                <a:latin typeface="Comic Sans MS"/>
                <a:cs typeface="Comic Sans MS"/>
              </a:rPr>
              <a:t>dell’alimentazione </a:t>
            </a:r>
            <a:r>
              <a:rPr sz="1900" b="1" i="1" spc="-55" dirty="0">
                <a:solidFill>
                  <a:srgbClr val="336699"/>
                </a:solidFill>
                <a:latin typeface="Comic Sans MS"/>
                <a:cs typeface="Comic Sans MS"/>
              </a:rPr>
              <a:t>con  particolare riferimento </a:t>
            </a:r>
            <a:r>
              <a:rPr sz="1900" b="1" i="1" spc="-50" dirty="0">
                <a:solidFill>
                  <a:srgbClr val="336699"/>
                </a:solidFill>
                <a:latin typeface="Comic Sans MS"/>
                <a:cs typeface="Comic Sans MS"/>
              </a:rPr>
              <a:t>all’elaborazione di </a:t>
            </a:r>
            <a:r>
              <a:rPr sz="1900" b="1" i="1" spc="-55" dirty="0">
                <a:solidFill>
                  <a:srgbClr val="336699"/>
                </a:solidFill>
                <a:latin typeface="Comic Sans MS"/>
                <a:cs typeface="Comic Sans MS"/>
              </a:rPr>
              <a:t>diete</a:t>
            </a:r>
            <a:r>
              <a:rPr sz="1900" b="1" i="1" spc="-15" dirty="0">
                <a:solidFill>
                  <a:srgbClr val="336699"/>
                </a:solidFill>
                <a:latin typeface="Comic Sans MS"/>
                <a:cs typeface="Comic Sans MS"/>
              </a:rPr>
              <a:t> </a:t>
            </a:r>
            <a:r>
              <a:rPr sz="1900" b="1" i="1" spc="-50" dirty="0">
                <a:solidFill>
                  <a:srgbClr val="336699"/>
                </a:solidFill>
                <a:latin typeface="Comic Sans MS"/>
                <a:cs typeface="Comic Sans MS"/>
              </a:rPr>
              <a:t>ottimali</a:t>
            </a:r>
            <a:endParaRPr sz="1900" dirty="0">
              <a:latin typeface="Comic Sans MS"/>
              <a:cs typeface="Comic Sans MS"/>
            </a:endParaRPr>
          </a:p>
          <a:p>
            <a:pPr marL="190500">
              <a:lnSpc>
                <a:spcPts val="2110"/>
              </a:lnSpc>
            </a:pPr>
            <a:r>
              <a:rPr sz="1900" b="1" i="1" spc="-55" dirty="0">
                <a:solidFill>
                  <a:srgbClr val="336699"/>
                </a:solidFill>
                <a:latin typeface="Comic Sans MS"/>
                <a:cs typeface="Comic Sans MS"/>
              </a:rPr>
              <a:t>per </a:t>
            </a:r>
            <a:r>
              <a:rPr sz="1900" b="1" i="1" spc="-50" dirty="0">
                <a:solidFill>
                  <a:srgbClr val="336699"/>
                </a:solidFill>
                <a:latin typeface="Comic Sans MS"/>
                <a:cs typeface="Comic Sans MS"/>
              </a:rPr>
              <a:t>individui </a:t>
            </a:r>
            <a:r>
              <a:rPr sz="1900" b="1" i="1" spc="-45" dirty="0">
                <a:solidFill>
                  <a:srgbClr val="336699"/>
                </a:solidFill>
                <a:latin typeface="Comic Sans MS"/>
                <a:cs typeface="Comic Sans MS"/>
              </a:rPr>
              <a:t>in </a:t>
            </a:r>
            <a:r>
              <a:rPr sz="1900" b="1" i="1" spc="-55" dirty="0">
                <a:solidFill>
                  <a:srgbClr val="336699"/>
                </a:solidFill>
                <a:latin typeface="Comic Sans MS"/>
                <a:cs typeface="Comic Sans MS"/>
              </a:rPr>
              <a:t>differenti </a:t>
            </a:r>
            <a:r>
              <a:rPr sz="1900" b="1" i="1" spc="-50" dirty="0">
                <a:solidFill>
                  <a:srgbClr val="336699"/>
                </a:solidFill>
                <a:latin typeface="Comic Sans MS"/>
                <a:cs typeface="Comic Sans MS"/>
              </a:rPr>
              <a:t>condizioni</a:t>
            </a:r>
            <a:r>
              <a:rPr sz="1900" b="1" i="1" spc="-100" dirty="0">
                <a:solidFill>
                  <a:srgbClr val="336699"/>
                </a:solidFill>
                <a:latin typeface="Comic Sans MS"/>
                <a:cs typeface="Comic Sans MS"/>
              </a:rPr>
              <a:t> </a:t>
            </a:r>
            <a:r>
              <a:rPr sz="1900" b="1" i="1" spc="-50" dirty="0">
                <a:solidFill>
                  <a:srgbClr val="336699"/>
                </a:solidFill>
                <a:latin typeface="Comic Sans MS"/>
                <a:cs typeface="Comic Sans MS"/>
              </a:rPr>
              <a:t>fisiopatologiche.</a:t>
            </a:r>
            <a:endParaRPr sz="1900" dirty="0">
              <a:latin typeface="Comic Sans MS"/>
              <a:cs typeface="Comic Sans MS"/>
            </a:endParaRPr>
          </a:p>
          <a:p>
            <a:pPr marL="3180715" marR="5080" indent="50165">
              <a:lnSpc>
                <a:spcPct val="100000"/>
              </a:lnSpc>
              <a:spcBef>
                <a:spcPts val="1595"/>
              </a:spcBef>
            </a:pPr>
            <a:r>
              <a:rPr sz="1600" b="1" u="sng" spc="-5" dirty="0">
                <a:solidFill>
                  <a:srgbClr val="008080"/>
                </a:solidFill>
                <a:latin typeface="Times New Roman"/>
                <a:cs typeface="Times New Roman"/>
              </a:rPr>
              <a:t>Scadenza per la </a:t>
            </a:r>
            <a:r>
              <a:rPr sz="1600" b="1" u="sng" spc="-10" dirty="0">
                <a:solidFill>
                  <a:srgbClr val="008080"/>
                </a:solidFill>
                <a:latin typeface="Times New Roman"/>
                <a:cs typeface="Times New Roman"/>
              </a:rPr>
              <a:t>presentazione </a:t>
            </a:r>
            <a:r>
              <a:rPr sz="1600" b="1" u="sng" spc="-5" dirty="0">
                <a:solidFill>
                  <a:srgbClr val="008080"/>
                </a:solidFill>
                <a:latin typeface="Times New Roman"/>
                <a:cs typeface="Times New Roman"/>
              </a:rPr>
              <a:t>della  domanda: </a:t>
            </a:r>
            <a:r>
              <a:rPr lang="it-IT" sz="1600" b="1" u="sng" spc="-5">
                <a:solidFill>
                  <a:srgbClr val="008080"/>
                </a:solidFill>
                <a:latin typeface="Times New Roman"/>
                <a:cs typeface="Times New Roman"/>
              </a:rPr>
              <a:t>7 novembre  2022</a:t>
            </a:r>
            <a:endParaRPr sz="1600" u="sng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 u="sng" dirty="0">
              <a:latin typeface="Times New Roman"/>
              <a:cs typeface="Times New Roman"/>
            </a:endParaRPr>
          </a:p>
          <a:p>
            <a:pPr marL="3180715" marR="412750">
              <a:lnSpc>
                <a:spcPct val="100000"/>
              </a:lnSpc>
            </a:pPr>
            <a:r>
              <a:rPr sz="1600" b="1" spc="-5" dirty="0">
                <a:solidFill>
                  <a:srgbClr val="008080"/>
                </a:solidFill>
                <a:latin typeface="Times New Roman"/>
                <a:cs typeface="Times New Roman"/>
              </a:rPr>
              <a:t>Si può accedere al corso sia con  laurea triennale sia con laurea  specialistica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89426" y="6372605"/>
            <a:ext cx="2520950" cy="792480"/>
          </a:xfrm>
          <a:prstGeom prst="rect">
            <a:avLst/>
          </a:prstGeom>
          <a:solidFill>
            <a:srgbClr val="FFFFFF"/>
          </a:solidFill>
          <a:ln w="25907">
            <a:solidFill>
              <a:srgbClr val="00946E"/>
            </a:solidFill>
          </a:ln>
        </p:spPr>
        <p:txBody>
          <a:bodyPr vert="horz" wrap="square" lIns="0" tIns="17462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375"/>
              </a:spcBef>
            </a:pPr>
            <a:r>
              <a:rPr sz="1600" b="1" u="heavy" spc="-5" dirty="0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Times New Roman"/>
                <a:cs typeface="Times New Roman"/>
              </a:rPr>
              <a:t>Il corso ha la durata di</a:t>
            </a:r>
            <a:r>
              <a:rPr sz="1600" b="1" u="heavy" spc="20" dirty="0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5" dirty="0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Times New Roman"/>
                <a:cs typeface="Times New Roman"/>
              </a:rPr>
              <a:t>un</a:t>
            </a:r>
            <a:endParaRPr sz="1600">
              <a:latin typeface="Times New Roman"/>
              <a:cs typeface="Times New Roman"/>
            </a:endParaRPr>
          </a:p>
          <a:p>
            <a:pPr marL="92075">
              <a:lnSpc>
                <a:spcPct val="100000"/>
              </a:lnSpc>
            </a:pPr>
            <a:r>
              <a:rPr sz="1600" b="1" u="heavy" spc="-5" dirty="0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Times New Roman"/>
                <a:cs typeface="Times New Roman"/>
              </a:rPr>
              <a:t>anno e assicura 60</a:t>
            </a:r>
            <a:r>
              <a:rPr sz="1600" b="1" u="heavy" dirty="0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10" dirty="0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Times New Roman"/>
                <a:cs typeface="Times New Roman"/>
              </a:rPr>
              <a:t>crediti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501390" y="6086094"/>
            <a:ext cx="2889885" cy="1295400"/>
          </a:xfrm>
          <a:custGeom>
            <a:avLst/>
            <a:gdLst/>
            <a:ahLst/>
            <a:cxnLst/>
            <a:rect l="l" t="t" r="r" b="b"/>
            <a:pathLst>
              <a:path w="2889885" h="1295400">
                <a:moveTo>
                  <a:pt x="0" y="242823"/>
                </a:moveTo>
                <a:lnTo>
                  <a:pt x="6353" y="211324"/>
                </a:lnTo>
                <a:lnTo>
                  <a:pt x="23685" y="185610"/>
                </a:lnTo>
                <a:lnTo>
                  <a:pt x="49399" y="168278"/>
                </a:lnTo>
                <a:lnTo>
                  <a:pt x="80899" y="161924"/>
                </a:lnTo>
                <a:lnTo>
                  <a:pt x="2727579" y="161924"/>
                </a:lnTo>
                <a:lnTo>
                  <a:pt x="2727579" y="80898"/>
                </a:lnTo>
                <a:lnTo>
                  <a:pt x="2733932" y="49399"/>
                </a:lnTo>
                <a:lnTo>
                  <a:pt x="2751264" y="23685"/>
                </a:lnTo>
                <a:lnTo>
                  <a:pt x="2776978" y="6353"/>
                </a:lnTo>
                <a:lnTo>
                  <a:pt x="2808478" y="0"/>
                </a:lnTo>
                <a:lnTo>
                  <a:pt x="2840051" y="6353"/>
                </a:lnTo>
                <a:lnTo>
                  <a:pt x="2865802" y="23685"/>
                </a:lnTo>
                <a:lnTo>
                  <a:pt x="2883148" y="49399"/>
                </a:lnTo>
                <a:lnTo>
                  <a:pt x="2889504" y="80898"/>
                </a:lnTo>
                <a:lnTo>
                  <a:pt x="2889504" y="1052448"/>
                </a:lnTo>
                <a:lnTo>
                  <a:pt x="2883148" y="1084022"/>
                </a:lnTo>
                <a:lnTo>
                  <a:pt x="2865802" y="1109773"/>
                </a:lnTo>
                <a:lnTo>
                  <a:pt x="2840051" y="1127119"/>
                </a:lnTo>
                <a:lnTo>
                  <a:pt x="2808478" y="1133474"/>
                </a:lnTo>
                <a:lnTo>
                  <a:pt x="161925" y="1133474"/>
                </a:lnTo>
                <a:lnTo>
                  <a:pt x="161925" y="1214373"/>
                </a:lnTo>
                <a:lnTo>
                  <a:pt x="155569" y="1245947"/>
                </a:lnTo>
                <a:lnTo>
                  <a:pt x="138223" y="1271698"/>
                </a:lnTo>
                <a:lnTo>
                  <a:pt x="112472" y="1289044"/>
                </a:lnTo>
                <a:lnTo>
                  <a:pt x="80899" y="1295399"/>
                </a:lnTo>
                <a:lnTo>
                  <a:pt x="49399" y="1289044"/>
                </a:lnTo>
                <a:lnTo>
                  <a:pt x="23685" y="1271698"/>
                </a:lnTo>
                <a:lnTo>
                  <a:pt x="6353" y="1245947"/>
                </a:lnTo>
                <a:lnTo>
                  <a:pt x="0" y="1214373"/>
                </a:lnTo>
                <a:lnTo>
                  <a:pt x="0" y="242823"/>
                </a:lnTo>
                <a:close/>
              </a:path>
            </a:pathLst>
          </a:custGeom>
          <a:ln w="28956">
            <a:solidFill>
              <a:srgbClr val="FFFF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214490" y="6152515"/>
            <a:ext cx="190880" cy="10998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486911" y="6274053"/>
            <a:ext cx="190880" cy="15036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663315" y="6328917"/>
            <a:ext cx="0" cy="890905"/>
          </a:xfrm>
          <a:custGeom>
            <a:avLst/>
            <a:gdLst/>
            <a:ahLst/>
            <a:cxnLst/>
            <a:rect l="l" t="t" r="r" b="b"/>
            <a:pathLst>
              <a:path h="890904">
                <a:moveTo>
                  <a:pt x="0" y="0"/>
                </a:moveTo>
                <a:lnTo>
                  <a:pt x="0" y="890650"/>
                </a:lnTo>
              </a:path>
            </a:pathLst>
          </a:custGeom>
          <a:ln w="28956">
            <a:solidFill>
              <a:srgbClr val="FFFF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Rettangolo 28"/>
          <p:cNvSpPr/>
          <p:nvPr/>
        </p:nvSpPr>
        <p:spPr>
          <a:xfrm>
            <a:off x="1143000" y="685800"/>
            <a:ext cx="4572000" cy="3048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Rettangolo 27"/>
          <p:cNvSpPr/>
          <p:nvPr/>
        </p:nvSpPr>
        <p:spPr>
          <a:xfrm>
            <a:off x="1414948" y="819090"/>
            <a:ext cx="4100161" cy="52322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6350">
                  <a:solidFill>
                    <a:schemeClr val="tx1"/>
                  </a:solidFill>
                  <a:prstDash val="solid"/>
                </a:ln>
                <a:solidFill>
                  <a:srgbClr val="CCFFCC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Anno accademico 2022-23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151</Words>
  <Application>Microsoft Office PowerPoint</Application>
  <PresentationFormat>Presentazione su schermo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Calibri</vt:lpstr>
      <vt:lpstr>Comic Sans MS</vt:lpstr>
      <vt:lpstr>Times New Roman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lillà</dc:creator>
  <cp:lastModifiedBy>MARCO GUIDA</cp:lastModifiedBy>
  <cp:revision>13</cp:revision>
  <cp:lastPrinted>2019-09-04T13:53:40Z</cp:lastPrinted>
  <dcterms:created xsi:type="dcterms:W3CDTF">2018-11-30T17:32:29Z</dcterms:created>
  <dcterms:modified xsi:type="dcterms:W3CDTF">2022-07-15T12:55:52Z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2018-09-10T00:00:00Z</vt:filetime>
  </property>
  <property fmtid="{D5CDD505-2E9C-101B-9397-08002B2CF9AE}" pid="3" name="Creator">
    <vt:lpwstr>Microsoft® PowerPoint® per Office 365</vt:lpwstr>
  </property>
  <property fmtid="{D5CDD505-2E9C-101B-9397-08002B2CF9AE}" pid="4" name="LastSaved">
    <vt:filetime>2018-11-30T00:00:00Z</vt:filetime>
  </property>
</Properties>
</file>